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333" r:id="rId3"/>
    <p:sldId id="383" r:id="rId4"/>
    <p:sldId id="382" r:id="rId5"/>
    <p:sldId id="369" r:id="rId6"/>
    <p:sldId id="373" r:id="rId7"/>
    <p:sldId id="380" r:id="rId8"/>
    <p:sldId id="381" r:id="rId9"/>
    <p:sldId id="363" r:id="rId10"/>
    <p:sldId id="367" r:id="rId11"/>
    <p:sldId id="366" r:id="rId12"/>
    <p:sldId id="384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man, Amber" initials="NA" lastIdx="1" clrIdx="0">
    <p:extLst/>
  </p:cmAuthor>
  <p:cmAuthor id="2" name="Marrie, Christopher" initials="MC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79A"/>
    <a:srgbClr val="0081BA"/>
    <a:srgbClr val="064163"/>
    <a:srgbClr val="ECECEC"/>
    <a:srgbClr val="595959"/>
    <a:srgbClr val="808080"/>
    <a:srgbClr val="BA2E34"/>
    <a:srgbClr val="870F1F"/>
    <a:srgbClr val="3B1659"/>
    <a:srgbClr val="84B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08" autoAdjust="0"/>
    <p:restoredTop sz="93979" autoAdjust="0"/>
  </p:normalViewPr>
  <p:slideViewPr>
    <p:cSldViewPr snapToGrid="0" snapToObjects="1">
      <p:cViewPr varScale="1">
        <p:scale>
          <a:sx n="111" d="100"/>
          <a:sy n="111" d="100"/>
        </p:scale>
        <p:origin x="20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2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4/27/2021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4/27/2021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4772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7522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991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42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45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781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60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3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543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786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14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3" y="249728"/>
            <a:ext cx="2302875" cy="1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64163"/>
              </a:buClr>
              <a:defRPr sz="26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200"/>
            </a:lvl3pPr>
            <a:lvl4pPr>
              <a:buClr>
                <a:srgbClr val="064163"/>
              </a:buClr>
              <a:defRPr sz="2000"/>
            </a:lvl4pPr>
            <a:lvl5pPr>
              <a:buClr>
                <a:srgbClr val="064163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64163"/>
              </a:buClr>
              <a:defRPr/>
            </a:lvl1pPr>
            <a:lvl2pPr>
              <a:buClr>
                <a:srgbClr val="064163"/>
              </a:buClr>
              <a:defRPr/>
            </a:lvl2pPr>
            <a:lvl3pPr>
              <a:buClr>
                <a:srgbClr val="064163"/>
              </a:buClr>
              <a:defRPr/>
            </a:lvl3pPr>
            <a:lvl4pPr>
              <a:buClr>
                <a:srgbClr val="064163"/>
              </a:buClr>
              <a:defRPr/>
            </a:lvl4pPr>
            <a:lvl5pPr>
              <a:buClr>
                <a:srgbClr val="064163"/>
              </a:buClr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41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64163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064163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064163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064163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064163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15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64163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1" y="249728"/>
            <a:ext cx="2302875" cy="1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64163"/>
                </a:solidFill>
                <a:latin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064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064163"/>
              </a:buClr>
              <a:defRPr sz="2800"/>
            </a:lvl1pPr>
            <a:lvl2pPr>
              <a:buClr>
                <a:srgbClr val="064163"/>
              </a:buClr>
              <a:defRPr sz="2400"/>
            </a:lvl2pPr>
            <a:lvl3pPr>
              <a:buClr>
                <a:srgbClr val="064163"/>
              </a:buClr>
              <a:defRPr sz="2000"/>
            </a:lvl3pPr>
            <a:lvl4pPr>
              <a:buClr>
                <a:srgbClr val="064163"/>
              </a:buClr>
              <a:defRPr sz="1800"/>
            </a:lvl4pPr>
            <a:lvl5pPr>
              <a:buClr>
                <a:srgbClr val="064163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64163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64163"/>
              </a:buClr>
              <a:defRPr sz="2400"/>
            </a:lvl1pPr>
            <a:lvl2pPr>
              <a:buClr>
                <a:srgbClr val="064163"/>
              </a:buClr>
              <a:defRPr sz="2000"/>
            </a:lvl2pPr>
            <a:lvl3pPr>
              <a:buClr>
                <a:srgbClr val="064163"/>
              </a:buClr>
              <a:defRPr sz="1800"/>
            </a:lvl3pPr>
            <a:lvl4pPr>
              <a:buClr>
                <a:srgbClr val="064163"/>
              </a:buClr>
              <a:defRPr sz="1600"/>
            </a:lvl4pPr>
            <a:lvl5pPr>
              <a:buClr>
                <a:srgbClr val="06416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text styles</a:t>
            </a:r>
          </a:p>
          <a:p>
            <a:pPr lvl="1"/>
            <a:r>
              <a:rPr lang="en-CA" altLang="en-US" dirty="0" smtClean="0"/>
              <a:t>Second level</a:t>
            </a:r>
          </a:p>
          <a:p>
            <a:pPr lvl="2"/>
            <a:r>
              <a:rPr lang="en-CA" altLang="en-US" dirty="0" smtClean="0"/>
              <a:t>Third level</a:t>
            </a:r>
          </a:p>
          <a:p>
            <a:pPr lvl="3"/>
            <a:r>
              <a:rPr lang="en-CA" altLang="en-US" dirty="0" smtClean="0"/>
              <a:t>Fourth level</a:t>
            </a:r>
          </a:p>
          <a:p>
            <a:pPr lvl="4"/>
            <a:r>
              <a:rPr lang="en-CA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64163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64163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cid:32DC00E4-48C0-4D3F-BEB4-1791E12CF155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cid:E4B0EC9B-8AFC-423A-9C46-4E449768CC0F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87968" y="753535"/>
            <a:ext cx="8066751" cy="162390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dirty="0" smtClean="0">
                <a:solidFill>
                  <a:srgbClr val="064163"/>
                </a:solidFill>
                <a:ea typeface="ヒラギノ角ゴ Pro W3" pitchFamily="127" charset="-128"/>
              </a:rPr>
              <a:t>2021 Shellfish Aquaculture Conditions of Licence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422694" y="4645152"/>
            <a:ext cx="8492274" cy="14404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27 April 2021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CVRD Board Meeting </a:t>
            </a:r>
          </a:p>
          <a:p>
            <a:pPr eaLnBrk="1" hangingPunct="1"/>
            <a:r>
              <a:rPr lang="en-US" altLang="en-US" dirty="0"/>
              <a:t>Web-Based Meeting</a:t>
            </a:r>
          </a:p>
          <a:p>
            <a:pPr eaLnBrk="1" hangingPunct="1"/>
            <a:endParaRPr altLang="en-US" dirty="0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216" y="146304"/>
            <a:ext cx="2695602" cy="3639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400800" y="219456"/>
            <a:ext cx="2450592" cy="2679192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E4B0EC9B-8AFC-423A-9C46-4E449768CC0F" descr="cid:E4B0EC9B-8AFC-423A-9C46-4E449768CC0F"/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10000" b="24577"/>
          <a:stretch/>
        </p:blipFill>
        <p:spPr bwMode="auto">
          <a:xfrm>
            <a:off x="5629152" y="4823176"/>
            <a:ext cx="3367476" cy="19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98" y="173819"/>
            <a:ext cx="5358880" cy="5669195"/>
          </a:xfrm>
          <a:prstGeom prst="rect">
            <a:avLst/>
          </a:prstGeom>
        </p:spPr>
      </p:pic>
      <p:pic>
        <p:nvPicPr>
          <p:cNvPr id="7" name="32DC00E4-48C0-4D3F-BEB4-1791E12CF155" descr="cid:32DC00E4-48C0-4D3F-BEB4-1791E12CF155"/>
          <p:cNvPicPr>
            <a:picLocks noChangeAspect="1" noChangeArrowheads="1"/>
          </p:cNvPicPr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1" b="17177"/>
          <a:stretch/>
        </p:blipFill>
        <p:spPr bwMode="auto">
          <a:xfrm>
            <a:off x="2391846" y="5706487"/>
            <a:ext cx="2873214" cy="10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3876221">
            <a:off x="5719175" y="2014972"/>
            <a:ext cx="395168" cy="82066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5776525" y="4221658"/>
            <a:ext cx="33674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** NOTE: These photos represent what a customized basic branding iron can do. These are NOT examples showing the full gear branding requirements. </a:t>
            </a:r>
            <a:endParaRPr lang="en-CA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85" y="3646747"/>
            <a:ext cx="2103120" cy="29937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6931152" y="3566161"/>
            <a:ext cx="2212848" cy="2011680"/>
          </a:xfrm>
          <a:prstGeom prst="rect">
            <a:avLst/>
          </a:prstGeom>
          <a:noFill/>
          <a:ln w="47625"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 rot="6344066">
            <a:off x="6108167" y="3860215"/>
            <a:ext cx="395168" cy="82066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7" y="929758"/>
            <a:ext cx="5656283" cy="527280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6"/>
          <a:stretch/>
        </p:blipFill>
        <p:spPr>
          <a:xfrm>
            <a:off x="5695539" y="322683"/>
            <a:ext cx="2789559" cy="1958080"/>
          </a:xfrm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8"/>
          <a:stretch/>
        </p:blipFill>
        <p:spPr bwMode="auto">
          <a:xfrm>
            <a:off x="7908491" y="1321869"/>
            <a:ext cx="1153214" cy="220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0189"/>
            <a:ext cx="8246532" cy="1165974"/>
          </a:xfrm>
        </p:spPr>
        <p:txBody>
          <a:bodyPr/>
          <a:lstStyle/>
          <a:p>
            <a:pPr marL="0" lvl="1" indent="0" algn="ctr">
              <a:buNone/>
              <a:defRPr/>
            </a:pPr>
            <a:endParaRPr lang="en-US" sz="2000" b="1" dirty="0" smtClean="0"/>
          </a:p>
          <a:p>
            <a:pPr marL="0" lvl="1" indent="0" algn="ctr">
              <a:buNone/>
              <a:defRPr/>
            </a:pPr>
            <a:r>
              <a:rPr lang="en-US" sz="2000" b="1" dirty="0" smtClean="0"/>
              <a:t>please contact: </a:t>
            </a:r>
            <a:r>
              <a:rPr lang="en-US" sz="2000" b="1" u="sng" dirty="0" smtClean="0">
                <a:solidFill>
                  <a:schemeClr val="accent1"/>
                </a:solidFill>
              </a:rPr>
              <a:t>shellfish.aquaculture@dfo-mpo.gc.ca</a:t>
            </a:r>
            <a:endParaRPr lang="en-US" sz="2000" b="1" u="sng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19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585"/>
            <a:ext cx="8229600" cy="7428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2021 Conditions of Licence Reissuance</a:t>
            </a:r>
            <a:endParaRPr lang="en-CA" dirty="0">
              <a:solidFill>
                <a:srgbClr val="064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4" y="98425"/>
            <a:ext cx="8963526" cy="531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36" y="6338077"/>
            <a:ext cx="1194864" cy="28528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01974" cy="47100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DFO Shellfish Aquaculture licences expire April 30, 2025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DFO </a:t>
            </a:r>
            <a:r>
              <a:rPr lang="en-US" sz="2000" dirty="0" smtClean="0"/>
              <a:t>may change conditions of licence prior to expiry due to concerns relating to the conservation and protection of wild fish.</a:t>
            </a:r>
          </a:p>
          <a:p>
            <a:pPr marL="2690813" lvl="1" indent="-180975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Recent evidence from investigations indicates significant quantities of illegally harvested bivalves are being laundered though aquaculture facilities.</a:t>
            </a:r>
          </a:p>
          <a:p>
            <a:pPr marL="2870200" indent="0">
              <a:buNone/>
            </a:pPr>
            <a:endParaRPr lang="en-US" sz="1800" b="1" dirty="0" smtClean="0"/>
          </a:p>
          <a:p>
            <a:pPr marL="3225800" indent="-534988">
              <a:buNone/>
              <a:tabLst>
                <a:tab pos="3225800" algn="l"/>
              </a:tabLst>
            </a:pPr>
            <a:r>
              <a:rPr lang="en-US" sz="1800" b="1" dirty="0" smtClean="0"/>
              <a:t>Revised </a:t>
            </a:r>
            <a:r>
              <a:rPr lang="en-US" sz="1800" b="1" dirty="0"/>
              <a:t>Conditions of Licence (COL):</a:t>
            </a:r>
          </a:p>
          <a:p>
            <a:pPr marL="3044825" lvl="1" indent="-174625"/>
            <a:r>
              <a:rPr lang="en-GB" sz="2000" dirty="0" smtClean="0"/>
              <a:t>Effective </a:t>
            </a:r>
            <a:r>
              <a:rPr lang="en-GB" sz="2000" dirty="0" smtClean="0"/>
              <a:t>April 1, 2021 – April 30, 2025</a:t>
            </a:r>
            <a:endParaRPr lang="en-US" sz="2000" dirty="0" smtClean="0"/>
          </a:p>
          <a:p>
            <a:pPr marL="3044825" lvl="1" indent="-174625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457200" lvl="1" indent="-223838"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7077">
            <a:off x="681322" y="3231993"/>
            <a:ext cx="2576150" cy="33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5326"/>
            <a:ext cx="8686801" cy="65061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Conditions of Licence -  </a:t>
            </a:r>
            <a:r>
              <a:rPr lang="en-US" sz="3000" dirty="0" smtClean="0"/>
              <a:t>Priority </a:t>
            </a:r>
            <a:r>
              <a:rPr lang="en-US" sz="3000" dirty="0" smtClean="0"/>
              <a:t>Considerations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764"/>
            <a:ext cx="8229600" cy="4581534"/>
          </a:xfrm>
        </p:spPr>
        <p:txBody>
          <a:bodyPr/>
          <a:lstStyle/>
          <a:p>
            <a:pPr marL="361950" lvl="3" indent="-361950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Address </a:t>
            </a:r>
            <a:r>
              <a:rPr lang="en-CA" altLang="en-US" dirty="0"/>
              <a:t>key gaps and areas of non-compliance related to bivalve traceability 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CA" sz="2000" dirty="0" smtClean="0"/>
              <a:t>Correct </a:t>
            </a:r>
            <a:r>
              <a:rPr lang="en-CA" sz="2000" dirty="0"/>
              <a:t>errors, improve clarity and enforceability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CA" altLang="en-US" sz="2000" dirty="0" smtClean="0"/>
              <a:t>Clarity </a:t>
            </a:r>
            <a:r>
              <a:rPr lang="en-CA" altLang="en-US" sz="2000" dirty="0"/>
              <a:t>around avoidance/ protection of sensitive habitats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000" dirty="0" smtClean="0"/>
              <a:t>Align </a:t>
            </a:r>
            <a:r>
              <a:rPr lang="en-US" sz="2000" dirty="0"/>
              <a:t>with </a:t>
            </a:r>
            <a:r>
              <a:rPr lang="en-US" sz="2000" dirty="0" smtClean="0"/>
              <a:t>t</a:t>
            </a:r>
            <a:r>
              <a:rPr lang="en-CA" altLang="en-US" sz="2000" dirty="0" smtClean="0"/>
              <a:t>he </a:t>
            </a:r>
            <a:r>
              <a:rPr lang="en-CA" altLang="en-US" sz="2000" dirty="0"/>
              <a:t>restored </a:t>
            </a:r>
            <a:r>
              <a:rPr lang="en-CA" altLang="en-US" sz="2000" i="1" dirty="0"/>
              <a:t>Fisheries Act</a:t>
            </a:r>
            <a:r>
              <a:rPr lang="en-CA" altLang="en-US" sz="2000" dirty="0"/>
              <a:t>, the Fish and Fish Habitat Protection Program, </a:t>
            </a:r>
            <a:r>
              <a:rPr lang="en-CA" altLang="en-US" sz="2000" dirty="0" smtClean="0"/>
              <a:t>Ministerial </a:t>
            </a:r>
            <a:r>
              <a:rPr lang="en-CA" altLang="en-US" sz="2000" dirty="0"/>
              <a:t>Mandate letter, G7 Ocean Plastics Charter commitments, consultants report on plastic debris within the shellfish industry, national initiatives on lost / abandoned / discarded gear, and plastics reduction, etc.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CA" altLang="en-US" sz="2000" dirty="0"/>
              <a:t>Requirements for identifying gear associated with aquaculture facilities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000" dirty="0" smtClean="0"/>
              <a:t>Leverage </a:t>
            </a:r>
            <a:r>
              <a:rPr lang="en-US" sz="2000" dirty="0"/>
              <a:t>science, research and </a:t>
            </a:r>
            <a:r>
              <a:rPr lang="en-US" sz="2000" dirty="0" smtClean="0"/>
              <a:t>monitoring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2000" dirty="0" smtClean="0"/>
              <a:t>Data management, analysis and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4" y="98425"/>
            <a:ext cx="8963526" cy="531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36" y="6338077"/>
            <a:ext cx="1194864" cy="2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585"/>
            <a:ext cx="8229600" cy="742890"/>
          </a:xfrm>
        </p:spPr>
        <p:txBody>
          <a:bodyPr>
            <a:normAutofit/>
          </a:bodyPr>
          <a:lstStyle/>
          <a:p>
            <a:r>
              <a:rPr lang="en-CA" dirty="0" smtClean="0"/>
              <a:t>Summary</a:t>
            </a:r>
            <a:endParaRPr lang="en-CA" dirty="0">
              <a:solidFill>
                <a:srgbClr val="06416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4" y="98425"/>
            <a:ext cx="8963526" cy="531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36" y="6338077"/>
            <a:ext cx="1194864" cy="28528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5901" y="2331971"/>
            <a:ext cx="3307404" cy="2321950"/>
          </a:xfrm>
        </p:spPr>
        <p:txBody>
          <a:bodyPr/>
          <a:lstStyle/>
          <a:p>
            <a:pPr marL="233362" lvl="1" indent="0">
              <a:buNone/>
              <a:defRPr/>
            </a:pPr>
            <a:r>
              <a:rPr lang="en-US" sz="1800" dirty="0" smtClean="0"/>
              <a:t>2021 Shellfish Conditions </a:t>
            </a:r>
          </a:p>
          <a:p>
            <a:pPr marL="233362" lvl="1" indent="0">
              <a:buNone/>
              <a:defRPr/>
            </a:pPr>
            <a:r>
              <a:rPr lang="en-US" sz="1800" dirty="0" smtClean="0"/>
              <a:t>and </a:t>
            </a:r>
          </a:p>
          <a:p>
            <a:pPr marL="233362" lvl="1" indent="0">
              <a:buNone/>
              <a:defRPr/>
            </a:pPr>
            <a:r>
              <a:rPr lang="en-US" sz="1800" dirty="0" smtClean="0"/>
              <a:t>Summary Table of Changes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146" y="127609"/>
            <a:ext cx="5014640" cy="61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66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Traceability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280"/>
            <a:ext cx="8229600" cy="518588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Considerations:</a:t>
            </a:r>
            <a:endParaRPr lang="en-US" sz="1800" b="1" dirty="0"/>
          </a:p>
          <a:p>
            <a:pPr marL="534988" lvl="3" indent="-173038">
              <a:defRPr/>
            </a:pPr>
            <a:r>
              <a:rPr lang="en-CA" altLang="en-US" sz="1600" dirty="0"/>
              <a:t>Address key gaps and areas of non-compliance related to bivalve traceability </a:t>
            </a:r>
          </a:p>
          <a:p>
            <a:pPr marL="534988" lvl="3" indent="-173038">
              <a:defRPr/>
            </a:pPr>
            <a:r>
              <a:rPr lang="en-CA" altLang="en-US" sz="1600" dirty="0" smtClean="0"/>
              <a:t>Focus </a:t>
            </a:r>
            <a:r>
              <a:rPr lang="en-CA" altLang="en-US" sz="1600" dirty="0"/>
              <a:t>on tagging, record keeping, statistical reporting, sales of harvested product to buyers/receivers, landings at federally licensed processing facilities</a:t>
            </a:r>
          </a:p>
          <a:p>
            <a:pPr marL="534988" indent="-173038">
              <a:buNone/>
            </a:pPr>
            <a:endParaRPr lang="en-US" sz="1800" b="1" dirty="0" smtClean="0"/>
          </a:p>
          <a:p>
            <a:pPr marL="534988" indent="-534988">
              <a:buNone/>
            </a:pPr>
            <a:r>
              <a:rPr lang="en-US" sz="1800" b="1" dirty="0" smtClean="0"/>
              <a:t>Notable Changes made in 2021 COLs:</a:t>
            </a:r>
            <a:endParaRPr lang="en-US" sz="1800" b="1" dirty="0"/>
          </a:p>
          <a:p>
            <a:pPr marL="534988" lvl="1" indent="-173038"/>
            <a:r>
              <a:rPr lang="en-US" sz="1600" dirty="0" smtClean="0"/>
              <a:t>More </a:t>
            </a:r>
            <a:r>
              <a:rPr lang="en-US" sz="1600" dirty="0"/>
              <a:t>stringent and clarified tagging and record keeping requirements </a:t>
            </a:r>
            <a:endParaRPr lang="en-US" sz="1600" dirty="0" smtClean="0"/>
          </a:p>
          <a:p>
            <a:pPr marL="534988" lvl="1" indent="-173038"/>
            <a:r>
              <a:rPr lang="en-US" sz="1600" dirty="0" smtClean="0"/>
              <a:t>No </a:t>
            </a:r>
            <a:r>
              <a:rPr lang="en-US" sz="1600" dirty="0"/>
              <a:t>selling of harvested aquaculture product to buyers, unless they are a licensed processing </a:t>
            </a:r>
            <a:r>
              <a:rPr lang="en-US" sz="1600" dirty="0" smtClean="0"/>
              <a:t>facility or affiliated with one</a:t>
            </a:r>
            <a:endParaRPr lang="en-US" sz="1600" dirty="0"/>
          </a:p>
          <a:p>
            <a:pPr marL="534988" lvl="1" indent="-173038"/>
            <a:r>
              <a:rPr lang="en-US" sz="1600" dirty="0"/>
              <a:t>No wet storage of harvested product off of the licensed area prior to being brought to a licensed processing facility</a:t>
            </a:r>
          </a:p>
          <a:p>
            <a:pPr marL="534988" lvl="1" indent="-173038"/>
            <a:r>
              <a:rPr lang="en-US" sz="1600" dirty="0"/>
              <a:t>Requirements to produce shellfish aquaculture records of product movements in an electronic and sortable format within 24 hours</a:t>
            </a:r>
          </a:p>
          <a:p>
            <a:pPr marL="534988" lvl="1" indent="-173038"/>
            <a:r>
              <a:rPr lang="en-GB" sz="1600" dirty="0"/>
              <a:t>electronic record keeping in sortable format to track product movements</a:t>
            </a:r>
            <a:endParaRPr lang="en-CA" sz="16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38" y="5317429"/>
            <a:ext cx="4129471" cy="985837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How wild </a:t>
            </a:r>
            <a:r>
              <a:rPr lang="en-US" sz="2000" dirty="0"/>
              <a:t>harvest and harvest of farmed </a:t>
            </a:r>
            <a:r>
              <a:rPr lang="en-US" sz="2000" dirty="0" smtClean="0"/>
              <a:t>bivalves products are traced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674" y="1708032"/>
            <a:ext cx="2158767" cy="278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00" y="1707274"/>
            <a:ext cx="1734039" cy="278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145" y="1707274"/>
            <a:ext cx="2147562" cy="278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37" y="1707274"/>
            <a:ext cx="2150832" cy="27842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889683" y="5257246"/>
            <a:ext cx="3926907" cy="6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64163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/>
            <a:r>
              <a:rPr lang="en-US" sz="2000" dirty="0" smtClean="0"/>
              <a:t>Record keeping and Tagging</a:t>
            </a:r>
            <a:endParaRPr lang="en-US" sz="20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1760" y="207266"/>
            <a:ext cx="8606580" cy="6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64163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/>
            <a:r>
              <a:rPr lang="en-US" sz="3200" dirty="0" smtClean="0"/>
              <a:t>New DFO Traceability Infographics</a:t>
            </a:r>
            <a:endParaRPr lang="en-US" sz="3200" dirty="0"/>
          </a:p>
        </p:txBody>
      </p:sp>
      <p:sp>
        <p:nvSpPr>
          <p:cNvPr id="4" name="Double Brace 3"/>
          <p:cNvSpPr/>
          <p:nvPr/>
        </p:nvSpPr>
        <p:spPr>
          <a:xfrm rot="16200000">
            <a:off x="195055" y="1146042"/>
            <a:ext cx="4377151" cy="396562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uble Brace 11"/>
          <p:cNvSpPr/>
          <p:nvPr/>
        </p:nvSpPr>
        <p:spPr>
          <a:xfrm rot="16200000">
            <a:off x="4497604" y="988661"/>
            <a:ext cx="4564510" cy="4448220"/>
          </a:xfrm>
          <a:prstGeom prst="bracePai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8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72"/>
            <a:ext cx="8229600" cy="586597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Transfers </a:t>
            </a:r>
            <a:r>
              <a:rPr lang="en-US" sz="3200" dirty="0"/>
              <a:t>and Aquatic Invasive </a:t>
            </a:r>
            <a:r>
              <a:rPr lang="en-US" sz="3200" dirty="0" smtClean="0"/>
              <a:t>Species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365" y="940280"/>
            <a:ext cx="7729269" cy="533975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Considerations</a:t>
            </a:r>
            <a:r>
              <a:rPr lang="en-US" sz="1800" b="1" dirty="0" smtClean="0"/>
              <a:t>:</a:t>
            </a:r>
            <a:endParaRPr lang="en-US" sz="1800" b="1" dirty="0" smtClean="0"/>
          </a:p>
          <a:p>
            <a:pPr marL="534988" lvl="3" indent="-173038"/>
            <a:r>
              <a:rPr lang="en-CA" altLang="en-US" sz="1600" dirty="0"/>
              <a:t>Align with the Aquatic Invasive Species Regulations and management measures / requirements</a:t>
            </a:r>
          </a:p>
          <a:p>
            <a:pPr marL="534988" lvl="3" indent="-173038"/>
            <a:r>
              <a:rPr lang="en-CA" altLang="en-US" sz="1600" dirty="0"/>
              <a:t>Clarifying AIS restriction areas</a:t>
            </a:r>
          </a:p>
          <a:p>
            <a:pPr marL="534988" lvl="3" indent="-173038"/>
            <a:r>
              <a:rPr lang="en-CA" altLang="en-US" sz="1600" dirty="0"/>
              <a:t>Cleaning/rinsing requirements to minimize AIS into marine waters</a:t>
            </a:r>
          </a:p>
          <a:p>
            <a:pPr marL="534988" lvl="3" indent="-173038"/>
            <a:r>
              <a:rPr lang="en-CA" altLang="en-US" sz="1600" dirty="0"/>
              <a:t>Incorporate recent science advice and recommendations</a:t>
            </a:r>
          </a:p>
          <a:p>
            <a:pPr marL="534988" indent="-173038"/>
            <a:endParaRPr lang="en-US" sz="1600" b="1" dirty="0" smtClean="0"/>
          </a:p>
          <a:p>
            <a:pPr marL="534988" indent="-534988">
              <a:buNone/>
            </a:pPr>
            <a:r>
              <a:rPr lang="en-US" sz="1800" b="1" dirty="0" smtClean="0"/>
              <a:t>Notable Changes made in 2021 COLs:</a:t>
            </a:r>
            <a:endParaRPr lang="en-US" sz="1800" b="1" dirty="0"/>
          </a:p>
          <a:p>
            <a:pPr marL="534988" indent="-173038"/>
            <a:r>
              <a:rPr lang="en-US" sz="1600" dirty="0" smtClean="0"/>
              <a:t>New definitions</a:t>
            </a:r>
          </a:p>
          <a:p>
            <a:pPr marL="534988" indent="-173038"/>
            <a:r>
              <a:rPr lang="en-US" sz="1600" dirty="0" smtClean="0"/>
              <a:t>Clarified language on movement of bivalves and minimizing the spread of AIS</a:t>
            </a:r>
          </a:p>
          <a:p>
            <a:pPr marL="534988" indent="-173038"/>
            <a:r>
              <a:rPr lang="en-US" sz="1600" dirty="0" smtClean="0"/>
              <a:t>2021 COLs did not change AIS requirements. Stayed within specific PFMAs</a:t>
            </a:r>
          </a:p>
          <a:p>
            <a:pPr marL="534988" indent="-173038"/>
            <a:r>
              <a:rPr lang="en-US" sz="1600" dirty="0" smtClean="0"/>
              <a:t>Science Branch would like more time to do analysis of proposed expanded PFMAs, additional cleaning requirements, etc. </a:t>
            </a:r>
          </a:p>
          <a:p>
            <a:pPr marL="534988" indent="-173038"/>
            <a:r>
              <a:rPr lang="en-US" sz="1600" dirty="0" smtClean="0"/>
              <a:t>Will engage and consult on AIS changes during the 2025 re-issuance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19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6630"/>
          </a:xfrm>
        </p:spPr>
        <p:txBody>
          <a:bodyPr>
            <a:normAutofit/>
          </a:bodyPr>
          <a:lstStyle/>
          <a:p>
            <a:r>
              <a:rPr lang="en-US" sz="3200" dirty="0"/>
              <a:t>Fish </a:t>
            </a:r>
            <a:r>
              <a:rPr lang="en-US" sz="3200" dirty="0" smtClean="0"/>
              <a:t>and Fish Habitat Protection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166"/>
            <a:ext cx="8350370" cy="518588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Key areas needing improvement include</a:t>
            </a:r>
            <a:r>
              <a:rPr lang="en-US" sz="1800" dirty="0"/>
              <a:t>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/>
              <a:t>Foam Containment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/>
              <a:t>Securing of Gear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/>
              <a:t>Predator Netting / Use of Rebar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/>
              <a:t>Avoidance of Sensitive Habitat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Notable </a:t>
            </a:r>
            <a:r>
              <a:rPr lang="en-US" sz="1800" b="1" dirty="0" smtClean="0"/>
              <a:t>Changes made in 2021 COLs:</a:t>
            </a:r>
            <a:endParaRPr lang="en-US" sz="1800" b="1" dirty="0"/>
          </a:p>
          <a:p>
            <a:r>
              <a:rPr lang="en-GB" sz="1800" dirty="0" smtClean="0"/>
              <a:t>New definitions</a:t>
            </a:r>
          </a:p>
          <a:p>
            <a:r>
              <a:rPr lang="en-GB" sz="1800" dirty="0" smtClean="0"/>
              <a:t>Phased </a:t>
            </a:r>
            <a:r>
              <a:rPr lang="en-GB" sz="1800" dirty="0"/>
              <a:t>approaches </a:t>
            </a:r>
            <a:r>
              <a:rPr lang="en-GB" sz="1800" dirty="0" smtClean="0"/>
              <a:t>to </a:t>
            </a:r>
            <a:r>
              <a:rPr lang="en-GB" sz="1800" dirty="0"/>
              <a:t>minimize the impact for implementation and balance costs related to the </a:t>
            </a:r>
            <a:r>
              <a:rPr lang="en-GB" sz="1800" dirty="0" smtClean="0"/>
              <a:t>changes: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/>
              <a:t>annual sea floor inspections and clean-up starting in April 2022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prohibiting </a:t>
            </a:r>
            <a:r>
              <a:rPr lang="en-GB" sz="1800" dirty="0"/>
              <a:t>the installation of foam for floatation after April </a:t>
            </a:r>
            <a:r>
              <a:rPr lang="en-GB" sz="1800" dirty="0" smtClean="0"/>
              <a:t>2023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800" dirty="0" smtClean="0"/>
              <a:t>gear </a:t>
            </a:r>
            <a:r>
              <a:rPr lang="en-GB" sz="1800" dirty="0"/>
              <a:t>marking starting in April </a:t>
            </a:r>
            <a:r>
              <a:rPr lang="en-GB" sz="1800" dirty="0" smtClean="0"/>
              <a:t>2023</a:t>
            </a:r>
            <a:endParaRPr lang="en-GB" sz="1800" dirty="0"/>
          </a:p>
          <a:p>
            <a:r>
              <a:rPr lang="en-GB" sz="1800" dirty="0" smtClean="0"/>
              <a:t>Marine Mammal (Sea Lion) interactions / mitigation requirements. Must not cause harm to sea lions, list of examples provided in Appendix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16393" y="1337091"/>
            <a:ext cx="5331125" cy="13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4163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Marine Mammal Mitigation and Deterrents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Gear Marking / Identification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Improved Record Keeping, and Reporting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600" dirty="0" smtClean="0"/>
              <a:t>Seafloor Clean-Up (deepwater and subtidal)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3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199" y="319176"/>
            <a:ext cx="8507413" cy="55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rgbClr val="064163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r>
              <a:rPr lang="en-US" sz="3200" dirty="0" smtClean="0"/>
              <a:t>Fish and Fish Habitat Protection</a:t>
            </a:r>
            <a:endParaRPr lang="en-US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945299"/>
            <a:ext cx="5437618" cy="24032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21" y="274250"/>
            <a:ext cx="2186939" cy="31692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4666683">
            <a:off x="6066432" y="881801"/>
            <a:ext cx="395168" cy="100998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863935" y="319176"/>
            <a:ext cx="2186939" cy="1137666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A5356B7F-1191-4719-9DB8-0EC67A8EE83C" descr="A5356B7F-1191-4719-9DB8-0EC67A8EE8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06" y="3596584"/>
            <a:ext cx="2545428" cy="19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U:\sea lion\DSCN0971 (Medium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40998" r="17758" b="29930"/>
          <a:stretch/>
        </p:blipFill>
        <p:spPr bwMode="auto">
          <a:xfrm>
            <a:off x="265176" y="4498848"/>
            <a:ext cx="6128184" cy="16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2363588" y="3416045"/>
            <a:ext cx="395168" cy="100998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6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438440|-6043304|-13922118|-2262759|-9803158|Fisheries and Oceans Canada&quot;,&quot;Id&quot;:&quot;5900cc6d3337392d64a36f7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5698</TotalTime>
  <Words>623</Words>
  <Application>Microsoft Office PowerPoint</Application>
  <PresentationFormat>On-screen Show (4:3)</PresentationFormat>
  <Paragraphs>96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Gill Sans Light</vt:lpstr>
      <vt:lpstr>ヒラギノ角ゴ Pro W3</vt:lpstr>
      <vt:lpstr>Office Theme</vt:lpstr>
      <vt:lpstr>2021 Shellfish Aquaculture Conditions of Licence</vt:lpstr>
      <vt:lpstr>2021 Conditions of Licence Reissuance</vt:lpstr>
      <vt:lpstr>Conditions of Licence -  Priority Considerations</vt:lpstr>
      <vt:lpstr>Summary</vt:lpstr>
      <vt:lpstr>Traceability</vt:lpstr>
      <vt:lpstr>How wild harvest and harvest of farmed bivalves products are traced</vt:lpstr>
      <vt:lpstr>Transfers and Aquatic Invasive Species</vt:lpstr>
      <vt:lpstr>Fish and Fish Habitat Protection</vt:lpstr>
      <vt:lpstr>PowerPoint Presentation</vt:lpstr>
      <vt:lpstr>PowerPoint Presentation</vt:lpstr>
      <vt:lpstr>PowerPoint Presentation</vt:lpstr>
      <vt:lpstr>Comments and Feedback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Scott</dc:creator>
  <cp:lastModifiedBy>Scott, Melinda</cp:lastModifiedBy>
  <cp:revision>351</cp:revision>
  <dcterms:created xsi:type="dcterms:W3CDTF">2015-04-10T18:49:27Z</dcterms:created>
  <dcterms:modified xsi:type="dcterms:W3CDTF">2021-04-27T22:40:39Z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2020-08-27T15:34:15Z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66f3293c-0469-4b3e-8f61-0000b1228684</vt:lpwstr>
  </property>
</Properties>
</file>